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1"/>
  </p:notesMasterIdLst>
  <p:handoutMasterIdLst>
    <p:handoutMasterId r:id="rId12"/>
  </p:handoutMasterIdLst>
  <p:sldIdLst>
    <p:sldId id="351" r:id="rId2"/>
    <p:sldId id="353" r:id="rId3"/>
    <p:sldId id="355" r:id="rId4"/>
    <p:sldId id="354" r:id="rId5"/>
    <p:sldId id="359" r:id="rId6"/>
    <p:sldId id="357" r:id="rId7"/>
    <p:sldId id="356" r:id="rId8"/>
    <p:sldId id="358" r:id="rId9"/>
    <p:sldId id="360" r:id="rId10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7055" userDrawn="1">
          <p15:clr>
            <a:srgbClr val="A4A3A4"/>
          </p15:clr>
        </p15:guide>
        <p15:guide id="10" orient="horz" pos="2208" userDrawn="1">
          <p15:clr>
            <a:srgbClr val="C35E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6F67CD-575C-59C9-A1D6-B49CA3AA0CC8}" v="492" dt="2020-07-01T21:55:07.640"/>
    <p1510:client id="{A6329901-6962-15E5-C039-83953B72B280}" v="1759" dt="2020-06-30T04:21:50.380"/>
    <p1510:client id="{DBEB866A-9DA4-06CE-5794-040044C9C9FB}" v="39" dt="2020-07-01T03:55:14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128" y="90"/>
      </p:cViewPr>
      <p:guideLst>
        <p:guide pos="7055"/>
        <p:guide orient="horz" pos="22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7/1/2020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bIns="0"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 lIns="0" rIns="0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42713" y="1"/>
            <a:ext cx="856176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54782" y="1419606"/>
            <a:ext cx="8581739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50888" y="1865895"/>
            <a:ext cx="8595160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60413" y="1285504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79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lIns="0" rIns="0"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Enter short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ENTER text here</a:t>
            </a:r>
          </a:p>
          <a:p>
            <a:pPr lvl="0"/>
            <a:r>
              <a:rPr lang="en-US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EBED-BD26-4295-83EB-80FAFD2B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Data Analysis of Breweries and Beer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F2CAC-81C5-4FF7-9B7E-FE1C069D3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8270" indent="-128270"/>
            <a:r>
              <a:rPr lang="en-US">
                <a:latin typeface="Arial"/>
                <a:cs typeface="Arial"/>
              </a:rPr>
              <a:t>Andre Mauldin, </a:t>
            </a:r>
            <a:r>
              <a:rPr lang="en-US" err="1">
                <a:latin typeface="Arial"/>
                <a:cs typeface="Arial"/>
              </a:rPr>
              <a:t>Lijju</a:t>
            </a:r>
            <a:r>
              <a:rPr lang="en-US">
                <a:latin typeface="Arial"/>
                <a:cs typeface="Arial"/>
              </a:rPr>
              <a:t> Mathew, Michael Olheiser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EDB34-70FD-4109-B531-B6F5E1397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28270" indent="-128270"/>
            <a:r>
              <a:rPr lang="en-US">
                <a:latin typeface="Arial"/>
                <a:cs typeface="Arial"/>
              </a:rPr>
              <a:t>June 26th, 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EAE969-5C39-4E79-80D7-12B4372EE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>
                <a:cs typeface="Arial"/>
              </a:rPr>
              <a:t>Breweries by State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Handling Missing Values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ABV and IBU by State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Highest ABV and IBU Beers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Distribution of ABV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Relationship between ABV and IBU</a:t>
            </a:r>
          </a:p>
          <a:p>
            <a:pPr marL="457200" indent="-457200">
              <a:buAutoNum type="arabicPeriod"/>
            </a:pPr>
            <a:endParaRPr lang="en-US">
              <a:cs typeface="Arial"/>
            </a:endParaRPr>
          </a:p>
          <a:p>
            <a:pPr marL="457200" indent="-457200">
              <a:buAutoNum type="arabicPeriod"/>
            </a:pPr>
            <a:endParaRPr lang="en-US">
              <a:cs typeface="Arial"/>
            </a:endParaRPr>
          </a:p>
          <a:p>
            <a:pPr marL="457200" indent="-457200">
              <a:buAutoNum type="arabicPeriod"/>
            </a:pPr>
            <a:endParaRPr lang="en-US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C04657-6CA9-4B22-9187-2BDE9578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>
                <a:cs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045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2986-AADA-434F-ADCE-4BE0A378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Handling Missing Values</a:t>
            </a:r>
            <a:endParaRPr lang="en-US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C3C17B-0804-4513-8349-CFD9672EF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1720" y="1138047"/>
            <a:ext cx="5664004" cy="40483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3D8D9-584D-4023-A058-3B18D294F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37998" y="1163046"/>
            <a:ext cx="5181838" cy="4530011"/>
          </a:xfrm>
        </p:spPr>
        <p:txBody>
          <a:bodyPr>
            <a:normAutofit lnSpcReduction="10000"/>
          </a:bodyPr>
          <a:lstStyle/>
          <a:p>
            <a:pPr marL="128270" indent="-128270"/>
            <a:r>
              <a:rPr lang="en-US">
                <a:cs typeface="Arial"/>
              </a:rPr>
              <a:t>IBU is not regularly reported per beer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Replace missing values with average IBU/ABV in that style 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ea typeface="+mn-lt"/>
                <a:cs typeface="+mn-lt"/>
              </a:rPr>
              <a:t>9 styles of beer do not contain any reported IBUs including 37 Ciders</a:t>
            </a:r>
          </a:p>
          <a:p>
            <a:pPr marL="128270" indent="-128270"/>
            <a:endParaRPr lang="en-US">
              <a:ea typeface="+mn-lt"/>
              <a:cs typeface="+mn-lt"/>
            </a:endParaRPr>
          </a:p>
          <a:p>
            <a:pPr marL="128270" indent="-128270"/>
            <a:r>
              <a:rPr lang="en-US">
                <a:cs typeface="Arial"/>
              </a:rPr>
              <a:t>Set IBU to zero for Cider. Drop remaining styles with no IBUs. 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Result: Drops 20 beers out of 2410. 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7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Distribution of Breweries across the United States</a:t>
            </a: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A45CBBD-0EB2-4FB6-A9DA-51882A1A6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66" y="979960"/>
            <a:ext cx="6295958" cy="448590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37782-5FA0-4975-A66F-20B570ED85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507418" y="942785"/>
            <a:ext cx="5120640" cy="5120640"/>
          </a:xfrm>
        </p:spPr>
        <p:txBody>
          <a:bodyPr/>
          <a:lstStyle/>
          <a:p>
            <a:pPr marL="128270" indent="-128270"/>
            <a:r>
              <a:rPr lang="en-US">
                <a:cs typeface="Arial"/>
              </a:rPr>
              <a:t>California, Colorado, Michigan contain the most breweries in the US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No specific region that is dominated by breweries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Population is not the only factor affecting the presence of breweries</a:t>
            </a:r>
          </a:p>
        </p:txBody>
      </p:sp>
    </p:spTree>
    <p:extLst>
      <p:ext uri="{BB962C8B-B14F-4D97-AF65-F5344CB8AC3E}">
        <p14:creationId xmlns:p14="http://schemas.microsoft.com/office/powerpoint/2010/main" val="331823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4D68-6621-4C67-AB5C-7DB0DD4A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Median IBU and ABV by State</a:t>
            </a:r>
          </a:p>
          <a:p>
            <a:endParaRPr lang="en-US">
              <a:cs typeface="Arial"/>
            </a:endParaRPr>
          </a:p>
        </p:txBody>
      </p:sp>
      <p:pic>
        <p:nvPicPr>
          <p:cNvPr id="5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84D57EE-8C04-4731-8075-38546569D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4" y="1045652"/>
            <a:ext cx="5548174" cy="3959744"/>
          </a:xfrm>
        </p:spPr>
      </p:pic>
      <p:pic>
        <p:nvPicPr>
          <p:cNvPr id="6" name="Picture 6" descr="A picture containing stationary, pencil&#10;&#10;Description automatically generated">
            <a:extLst>
              <a:ext uri="{FF2B5EF4-FFF2-40B4-BE49-F238E27FC236}">
                <a16:creationId xmlns:a16="http://schemas.microsoft.com/office/drawing/2014/main" id="{0BDB215E-EF22-4B94-B834-9DCC3D6AC4F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25080" y="1045652"/>
            <a:ext cx="5548174" cy="39597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E0478B-9922-4147-8760-978D6EAC1A81}"/>
              </a:ext>
            </a:extLst>
          </p:cNvPr>
          <p:cNvSpPr txBox="1"/>
          <p:nvPr/>
        </p:nvSpPr>
        <p:spPr>
          <a:xfrm>
            <a:off x="254747" y="5132726"/>
            <a:ext cx="107941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Median ABV varies less across states than median IBU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No obvious geographical/regional pattern.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A higher Median ABV does not necessarily indicate higher ABV ( see next slide)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64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192E-E8D6-4BCF-A7BE-C816AD80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Distribution of Alcoholic Content of Beers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8736D44-14C0-4107-A458-72632A30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57" y="817168"/>
            <a:ext cx="5249949" cy="375257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91429-9D3D-4798-9B6C-59CB8A198A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848" y="4579303"/>
            <a:ext cx="5015261" cy="2028918"/>
          </a:xfrm>
        </p:spPr>
        <p:txBody>
          <a:bodyPr>
            <a:normAutofit lnSpcReduction="10000"/>
          </a:bodyPr>
          <a:lstStyle/>
          <a:p>
            <a:pPr marL="128270" indent="-128270"/>
            <a:r>
              <a:rPr lang="en-US">
                <a:ea typeface="+mn-lt"/>
                <a:cs typeface="+mn-lt"/>
              </a:rPr>
              <a:t>Median = 0.05600 </a:t>
            </a:r>
          </a:p>
          <a:p>
            <a:pPr marL="128270" indent="-128270"/>
            <a:r>
              <a:rPr lang="en-US">
                <a:ea typeface="+mn-lt"/>
                <a:cs typeface="+mn-lt"/>
              </a:rPr>
              <a:t>Mean =  0.05974 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Distribution is slightly right-skewed as beers are not typically strong alcoholic drinks.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BE20708-2C5E-40E3-8878-E1465E87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838" y="819106"/>
            <a:ext cx="5271754" cy="3758248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96D3217-3CA6-4ACA-AAF4-72824AE06E15}"/>
              </a:ext>
            </a:extLst>
          </p:cNvPr>
          <p:cNvSpPr txBox="1">
            <a:spLocks/>
          </p:cNvSpPr>
          <p:nvPr/>
        </p:nvSpPr>
        <p:spPr>
          <a:xfrm>
            <a:off x="6616340" y="4577117"/>
            <a:ext cx="5015261" cy="202891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270" indent="-128270"/>
            <a:r>
              <a:rPr lang="en-US">
                <a:ea typeface="+mn-lt"/>
                <a:cs typeface="+mn-lt"/>
              </a:rPr>
              <a:t>Median = 33.81 </a:t>
            </a:r>
          </a:p>
          <a:p>
            <a:pPr marL="128270" indent="-128270"/>
            <a:r>
              <a:rPr lang="en-US">
                <a:ea typeface="+mn-lt"/>
                <a:cs typeface="+mn-lt"/>
              </a:rPr>
              <a:t>Mean =  40.27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Distribution may be bi-modal. </a:t>
            </a:r>
          </a:p>
        </p:txBody>
      </p:sp>
    </p:spTree>
    <p:extLst>
      <p:ext uri="{BB962C8B-B14F-4D97-AF65-F5344CB8AC3E}">
        <p14:creationId xmlns:p14="http://schemas.microsoft.com/office/powerpoint/2010/main" val="15083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0BFC-FB3B-4A62-BB45-A1DC6D6D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Top IBU and ABV Beers in the US</a:t>
            </a:r>
            <a:endParaRPr lang="en-US"/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AA786E-B863-4E8C-A5B7-B7826019A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82" y="1338803"/>
            <a:ext cx="6892489" cy="2396886"/>
          </a:xfr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D7FE37-7C41-46D4-A9E4-E48655240E7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307049" y="4173159"/>
            <a:ext cx="6890675" cy="24246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3452EF-AA3B-4447-845C-CC1BF9621A20}"/>
              </a:ext>
            </a:extLst>
          </p:cNvPr>
          <p:cNvSpPr txBox="1"/>
          <p:nvPr/>
        </p:nvSpPr>
        <p:spPr>
          <a:xfrm>
            <a:off x="328300" y="8155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ea typeface="+mn-lt"/>
                <a:cs typeface="+mn-lt"/>
              </a:rPr>
              <a:t>Top 5 IBU Beers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D07FE-E980-4958-B7BB-529050820FED}"/>
              </a:ext>
            </a:extLst>
          </p:cNvPr>
          <p:cNvSpPr txBox="1"/>
          <p:nvPr/>
        </p:nvSpPr>
        <p:spPr>
          <a:xfrm>
            <a:off x="328584" y="37166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ea typeface="+mn-lt"/>
                <a:cs typeface="+mn-lt"/>
              </a:rPr>
              <a:t>Top 5 ABV Beers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B8D32-DB9D-47CF-8A77-F142729C52E1}"/>
              </a:ext>
            </a:extLst>
          </p:cNvPr>
          <p:cNvSpPr txBox="1"/>
          <p:nvPr/>
        </p:nvSpPr>
        <p:spPr>
          <a:xfrm>
            <a:off x="7570002" y="1180863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Boulder, CO has 2 of the top 5 IBU beers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Top 5 IBU beers are all American IPAs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308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A4F3-F25F-4A3F-A8B2-5B5158D6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Relationship between IBU and ABV</a:t>
            </a:r>
            <a:endParaRPr lang="en-US"/>
          </a:p>
        </p:txBody>
      </p:sp>
      <p:pic>
        <p:nvPicPr>
          <p:cNvPr id="5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0C674CF-2748-41B7-8EAC-457D2A6AB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27" y="1220059"/>
            <a:ext cx="5777746" cy="412964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05D98-7697-4BD3-AB61-B84D5C6456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128270" indent="-128270"/>
            <a:r>
              <a:rPr lang="en-US">
                <a:cs typeface="Arial"/>
              </a:rPr>
              <a:t>Positive correlation</a:t>
            </a:r>
          </a:p>
          <a:p>
            <a:pPr marL="128270" indent="-128270"/>
            <a:r>
              <a:rPr lang="en-US">
                <a:cs typeface="Arial"/>
              </a:rPr>
              <a:t>Correlation value = 0.58</a:t>
            </a:r>
          </a:p>
          <a:p>
            <a:pPr marL="385445" lvl="1" indent="-128270"/>
            <a:r>
              <a:rPr lang="en-US">
                <a:cs typeface="Arial"/>
              </a:rPr>
              <a:t>95% CI (</a:t>
            </a:r>
            <a:r>
              <a:rPr lang="en-US">
                <a:ea typeface="+mn-lt"/>
                <a:cs typeface="+mn-lt"/>
              </a:rPr>
              <a:t>0.55 , 0.61)</a:t>
            </a:r>
            <a:endParaRPr lang="en-US">
              <a:cs typeface="Arial"/>
            </a:endParaRPr>
          </a:p>
          <a:p>
            <a:pPr marL="385445" lvl="1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Data is sparse beyond ~60 IBU. 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There is not strong evidence against equal variances indicating a linear regression may be an appropriate model here. 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3E725-FB79-423F-8E64-00EDA28B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270" indent="-128270"/>
            <a:r>
              <a:rPr lang="en-US">
                <a:cs typeface="Arial"/>
              </a:rPr>
              <a:t>Key takeaways</a:t>
            </a:r>
            <a:endParaRPr lang="en-US" dirty="0">
              <a:cs typeface="Arial"/>
            </a:endParaRPr>
          </a:p>
          <a:p>
            <a:pPr marL="385445" lvl="1" indent="-128270"/>
            <a:r>
              <a:rPr lang="en-US">
                <a:ea typeface="+mn-lt"/>
                <a:cs typeface="+mn-lt"/>
              </a:rPr>
              <a:t>No obvious regional patterns in the US of brewery locations</a:t>
            </a:r>
          </a:p>
          <a:p>
            <a:pPr marL="385445" lvl="1" indent="-128270"/>
            <a:r>
              <a:rPr lang="en-US">
                <a:cs typeface="Arial"/>
              </a:rPr>
              <a:t>IBU not regularly reported</a:t>
            </a:r>
            <a:endParaRPr lang="en-US" dirty="0">
              <a:cs typeface="Arial"/>
            </a:endParaRPr>
          </a:p>
          <a:p>
            <a:pPr marL="385445" lvl="1" indent="-128270"/>
            <a:r>
              <a:rPr lang="en-US">
                <a:cs typeface="Arial"/>
              </a:rPr>
              <a:t>Positive linear relationship between IBU and ABV</a:t>
            </a:r>
            <a:endParaRPr lang="en-US" dirty="0">
              <a:cs typeface="Arial"/>
            </a:endParaRPr>
          </a:p>
          <a:p>
            <a:pPr marL="385445" lvl="1" indent="-128270"/>
            <a:r>
              <a:rPr lang="en-US">
                <a:cs typeface="Arial"/>
              </a:rPr>
              <a:t>Bi-modal distribution of IBU – possibly different markets?</a:t>
            </a:r>
            <a:endParaRPr lang="en-US" dirty="0">
              <a:cs typeface="Arial"/>
            </a:endParaRPr>
          </a:p>
          <a:p>
            <a:pPr marL="385445" lvl="1" indent="-128270"/>
            <a:endParaRPr lang="en-US" dirty="0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Further research</a:t>
            </a:r>
          </a:p>
          <a:p>
            <a:pPr marL="385445" lvl="1" indent="-128270"/>
            <a:r>
              <a:rPr lang="en-US">
                <a:cs typeface="Arial"/>
              </a:rPr>
              <a:t>Classifcations of beer based on IBU/ABV</a:t>
            </a:r>
            <a:endParaRPr lang="en-US" dirty="0">
              <a:cs typeface="Arial"/>
            </a:endParaRPr>
          </a:p>
          <a:p>
            <a:pPr marL="385445" lvl="1" indent="-128270"/>
            <a:r>
              <a:rPr lang="en-US">
                <a:cs typeface="Arial"/>
              </a:rPr>
              <a:t>Distribution/Sales data – where is the beer going?</a:t>
            </a:r>
            <a:endParaRPr lang="en-US" dirty="0">
              <a:cs typeface="Arial"/>
            </a:endParaRPr>
          </a:p>
          <a:p>
            <a:pPr marL="385445" lvl="1" indent="-128270"/>
            <a:r>
              <a:rPr lang="en-US">
                <a:cs typeface="Arial"/>
              </a:rPr>
              <a:t>Demographics, economics of states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85381C-2276-41DA-AFEA-E8BCA474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sz="2400">
                <a:cs typeface="Arial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9986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-Template-Full-06.03.19.potx" id="{33A7C331-5F0C-4AFB-A07F-FF62816FDE20}" vid="{5EE6177A-DA53-4356-9308-4504F54AC2DD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SMU-Template-Full-06.03.19</Template>
  <TotalTime>0</TotalTime>
  <Words>351</Words>
  <Application>Microsoft Office PowerPoint</Application>
  <PresentationFormat>Custom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Courier New</vt:lpstr>
      <vt:lpstr>DRAFT-Marcom-New-Brand-Template-2019-DRAFT-v1.5</vt:lpstr>
      <vt:lpstr>Data Analysis of Breweries and Beer</vt:lpstr>
      <vt:lpstr>Outline</vt:lpstr>
      <vt:lpstr>Handling Missing Values</vt:lpstr>
      <vt:lpstr>Distribution of Breweries across the United States</vt:lpstr>
      <vt:lpstr>Median IBU and ABV by State </vt:lpstr>
      <vt:lpstr>Distribution of Alcoholic Content of Beers</vt:lpstr>
      <vt:lpstr>Top IBU and ABV Beers in the US</vt:lpstr>
      <vt:lpstr>Relationship between IBU and ABV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  Styleguide</dc:title>
  <dc:creator>Gary O'Berg</dc:creator>
  <cp:lastModifiedBy>Clifton Mauldin</cp:lastModifiedBy>
  <cp:revision>55</cp:revision>
  <cp:lastPrinted>2019-05-15T16:46:10Z</cp:lastPrinted>
  <dcterms:created xsi:type="dcterms:W3CDTF">2019-06-13T18:06:21Z</dcterms:created>
  <dcterms:modified xsi:type="dcterms:W3CDTF">2020-07-01T22:08:03Z</dcterms:modified>
</cp:coreProperties>
</file>